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323" r:id="rId4"/>
    <p:sldId id="337" r:id="rId5"/>
    <p:sldId id="307" r:id="rId6"/>
    <p:sldId id="328" r:id="rId7"/>
    <p:sldId id="329" r:id="rId8"/>
    <p:sldId id="330" r:id="rId9"/>
    <p:sldId id="331" r:id="rId10"/>
    <p:sldId id="332" r:id="rId11"/>
    <p:sldId id="334" r:id="rId12"/>
    <p:sldId id="333" r:id="rId13"/>
    <p:sldId id="336" r:id="rId14"/>
    <p:sldId id="33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3" autoAdjust="0"/>
    <p:restoredTop sz="94200" autoAdjust="0"/>
  </p:normalViewPr>
  <p:slideViewPr>
    <p:cSldViewPr snapToGrid="0">
      <p:cViewPr>
        <p:scale>
          <a:sx n="60" d="100"/>
          <a:sy n="60" d="100"/>
        </p:scale>
        <p:origin x="-17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80A91-2D5B-4A6D-86A1-29FB3DB985E2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C2AD0-2E08-4A6E-B754-E8F3157F5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12E917-DC81-43B5-9EA5-A75B6487C64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771E0E-A732-4F36-A13C-E39E6BE585C5}" type="slidenum">
              <a:rPr lang="en-US" sz="1200">
                <a:latin typeface="Arial" charset="0"/>
              </a:rPr>
              <a:pPr eaLnBrk="1" hangingPunct="1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Dặn dò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170904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651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006" y="168331"/>
            <a:ext cx="199581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74132" y="578841"/>
            <a:ext cx="1008978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u="sng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4988"/>
              </p:ext>
            </p:extLst>
          </p:nvPr>
        </p:nvGraphicFramePr>
        <p:xfrm>
          <a:off x="739227" y="1143774"/>
          <a:ext cx="10454291" cy="503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72"/>
                <a:gridCol w="2810128"/>
                <a:gridCol w="2731555"/>
                <a:gridCol w="1689458"/>
                <a:gridCol w="2399978"/>
              </a:tblGrid>
              <a:tr h="76385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THÚC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 CỦA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ĐA THỨC</a:t>
                      </a:r>
                      <a:endParaRPr lang="en-US" sz="22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BẬC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NGHIỆM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A(x)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2x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;   0 ;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409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B(x) = -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1/2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+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400"/>
                        </a:spcBef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       ;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M(x)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3x + 2 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2 ;  – 1 ;   1 ;   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.VnTime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Q(x)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x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1 ;   0 ;       ;   1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143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K(x)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4x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2 ;   0 ;   3 ;   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16001" y="1186593"/>
            <a:ext cx="10477516" cy="510384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4695" y="1905957"/>
            <a:ext cx="1047882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9947" y="2568808"/>
            <a:ext cx="104735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30453" y="3295090"/>
            <a:ext cx="10463064" cy="57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9435" y="3877569"/>
            <a:ext cx="104840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4175" y="4450136"/>
            <a:ext cx="104893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66959" y="1175306"/>
            <a:ext cx="0" cy="5115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93208" y="1196248"/>
            <a:ext cx="20967" cy="50941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74759" y="1173000"/>
            <a:ext cx="0" cy="51174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86444" y="1173000"/>
            <a:ext cx="0" cy="51174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14681" y="5012452"/>
            <a:ext cx="104788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426348" y="2552262"/>
            <a:ext cx="1125356" cy="788988"/>
            <a:chOff x="5034912" y="5670330"/>
            <a:chExt cx="1125356" cy="788988"/>
          </a:xfrm>
        </p:grpSpPr>
        <p:sp>
          <p:nvSpPr>
            <p:cNvPr id="66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3169323" y="2506102"/>
            <a:ext cx="112535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3235757" y="2833127"/>
            <a:ext cx="77305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3372652" y="2899802"/>
            <a:ext cx="23755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32089" y="2559142"/>
            <a:ext cx="1125356" cy="788988"/>
            <a:chOff x="5034912" y="5670330"/>
            <a:chExt cx="1125356" cy="788988"/>
          </a:xfrm>
        </p:grpSpPr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242614" y="2553839"/>
            <a:ext cx="1076761" cy="788988"/>
            <a:chOff x="5034912" y="5670330"/>
            <a:chExt cx="1125356" cy="788988"/>
          </a:xfrm>
        </p:grpSpPr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85121" y="2547857"/>
            <a:ext cx="1125356" cy="788988"/>
            <a:chOff x="5034912" y="5670330"/>
            <a:chExt cx="1125356" cy="788988"/>
          </a:xfrm>
        </p:grpSpPr>
        <p:sp>
          <p:nvSpPr>
            <p:cNvPr id="82" name="Text Box 23"/>
            <p:cNvSpPr txBox="1">
              <a:spLocks noChangeArrowheads="1"/>
            </p:cNvSpPr>
            <p:nvPr/>
          </p:nvSpPr>
          <p:spPr bwMode="auto">
            <a:xfrm>
              <a:off x="5034912" y="5670330"/>
              <a:ext cx="112535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 Box 24"/>
            <p:cNvSpPr txBox="1">
              <a:spLocks noChangeArrowheads="1"/>
            </p:cNvSpPr>
            <p:nvPr/>
          </p:nvSpPr>
          <p:spPr bwMode="auto">
            <a:xfrm>
              <a:off x="5101346" y="5997355"/>
              <a:ext cx="77305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6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25"/>
            <p:cNvSpPr>
              <a:spLocks noChangeShapeType="1"/>
            </p:cNvSpPr>
            <p:nvPr/>
          </p:nvSpPr>
          <p:spPr bwMode="auto">
            <a:xfrm>
              <a:off x="5238241" y="6064030"/>
              <a:ext cx="23755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Oval 92"/>
          <p:cNvSpPr/>
          <p:nvPr/>
        </p:nvSpPr>
        <p:spPr>
          <a:xfrm>
            <a:off x="6141380" y="1948580"/>
            <a:ext cx="515123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415122" y="2593470"/>
            <a:ext cx="616911" cy="685854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6006995" y="3332364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569311" y="3342870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975449" y="3915692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596270" y="3915692"/>
            <a:ext cx="514593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292556" y="4499034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608362" y="4485685"/>
            <a:ext cx="486735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642782" y="5045186"/>
            <a:ext cx="494854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5377813" y="5045186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508548" y="5067683"/>
            <a:ext cx="345499" cy="447781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4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13" name="Rectangle 3"/>
          <p:cNvSpPr txBox="1">
            <a:spLocks noChangeArrowheads="1"/>
          </p:cNvSpPr>
          <p:nvPr/>
        </p:nvSpPr>
        <p:spPr bwMode="auto">
          <a:xfrm>
            <a:off x="7537195" y="20423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9" name="Rectangle 3"/>
          <p:cNvSpPr txBox="1">
            <a:spLocks noChangeArrowheads="1"/>
          </p:cNvSpPr>
          <p:nvPr/>
        </p:nvSpPr>
        <p:spPr bwMode="auto">
          <a:xfrm>
            <a:off x="7559531" y="44812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 bwMode="auto">
          <a:xfrm>
            <a:off x="7537195" y="392188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3"/>
          <p:cNvSpPr txBox="1">
            <a:spLocks noChangeArrowheads="1"/>
          </p:cNvSpPr>
          <p:nvPr/>
        </p:nvSpPr>
        <p:spPr bwMode="auto">
          <a:xfrm>
            <a:off x="7536928" y="332319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3"/>
          <p:cNvSpPr txBox="1">
            <a:spLocks noChangeArrowheads="1"/>
          </p:cNvSpPr>
          <p:nvPr/>
        </p:nvSpPr>
        <p:spPr bwMode="auto">
          <a:xfrm>
            <a:off x="7537195" y="269450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 bwMode="auto">
          <a:xfrm>
            <a:off x="7570037" y="5075106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 bwMode="auto">
          <a:xfrm>
            <a:off x="9383127" y="447599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7" name="Rectangle 3"/>
          <p:cNvSpPr txBox="1">
            <a:spLocks noChangeArrowheads="1"/>
          </p:cNvSpPr>
          <p:nvPr/>
        </p:nvSpPr>
        <p:spPr bwMode="auto">
          <a:xfrm>
            <a:off x="9360791" y="391662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3"/>
          <p:cNvSpPr txBox="1">
            <a:spLocks noChangeArrowheads="1"/>
          </p:cNvSpPr>
          <p:nvPr/>
        </p:nvSpPr>
        <p:spPr bwMode="auto">
          <a:xfrm>
            <a:off x="9360524" y="33179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/>
        </p:nvSpPr>
        <p:spPr bwMode="auto">
          <a:xfrm>
            <a:off x="9360791" y="268924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Rectangle 3"/>
          <p:cNvSpPr txBox="1">
            <a:spLocks noChangeArrowheads="1"/>
          </p:cNvSpPr>
          <p:nvPr/>
        </p:nvSpPr>
        <p:spPr bwMode="auto">
          <a:xfrm>
            <a:off x="9360791" y="203707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1" name="Rectangle 3"/>
          <p:cNvSpPr txBox="1">
            <a:spLocks noChangeArrowheads="1"/>
          </p:cNvSpPr>
          <p:nvPr/>
        </p:nvSpPr>
        <p:spPr bwMode="auto">
          <a:xfrm>
            <a:off x="9393633" y="5069846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706801" y="5665568"/>
            <a:ext cx="104788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7612075" y="5716252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9435671" y="57267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7130225" y="1145021"/>
            <a:ext cx="1680021" cy="52097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809531" y="1038855"/>
            <a:ext cx="2982644" cy="575367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 Box 20"/>
          <p:cNvSpPr txBox="1">
            <a:spLocks noChangeArrowheads="1"/>
          </p:cNvSpPr>
          <p:nvPr/>
        </p:nvSpPr>
        <p:spPr bwMode="auto">
          <a:xfrm>
            <a:off x="7407293" y="1903664"/>
            <a:ext cx="4574500" cy="304698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Clr>
                <a:srgbClr val="FFFF00"/>
              </a:buClr>
            </a:pP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KL.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7407293" y="1905386"/>
            <a:ext cx="4574500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3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500"/>
                            </p:stCondLst>
                            <p:childTnLst>
                              <p:par>
                                <p:cTn id="1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09" grpId="0" animBg="1"/>
      <p:bldP spid="110" grpId="0" animBg="1"/>
      <p:bldP spid="111" grpId="0" animBg="1"/>
      <p:bldP spid="112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71" grpId="0" animBg="1"/>
      <p:bldP spid="89" grpId="0" animBg="1"/>
      <p:bldP spid="2" grpId="0" animBg="1"/>
      <p:bldP spid="63" grpId="0" animBg="1"/>
      <p:bldP spid="90" grpId="0" animBg="1"/>
      <p:bldP spid="90" grpId="1" animBg="1"/>
      <p:bldP spid="91" grpId="0" animBg="1"/>
      <p:bldP spid="9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9546920" cy="150149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en-US" sz="24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SGK (</a:t>
            </a:r>
            <a:r>
              <a:rPr lang="en-US" sz="2400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48</a:t>
            </a: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): 	</a:t>
            </a:r>
            <a:endParaRPr lang="en-US" sz="2400" b="1" kern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P(y) = 3y + 6.</a:t>
            </a:r>
          </a:p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Q(y) = y</a:t>
            </a:r>
            <a:r>
              <a:rPr lang="en-US" sz="2400" kern="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+ 2</a:t>
            </a:r>
            <a:endParaRPr lang="en-US" sz="2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146" y="199862"/>
            <a:ext cx="233838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64071" y="2559600"/>
            <a:ext cx="6156440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P(y) = 0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3y + 6 = 0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3y  = 0 – 6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      y =  – 6 : 3     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     ⟹      y = – 2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P(y)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= – 2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12312" y="2002793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7119740" y="2542434"/>
                <a:ext cx="4956645" cy="1723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b)    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cs typeface="Times New Roman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y</m:t>
                    </m:r>
                  </m:oMath>
                </a14:m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+ 2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2 &gt;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Q(y) 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&gt;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nên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Q(y)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740" y="2542434"/>
                <a:ext cx="4956645" cy="1723549"/>
              </a:xfrm>
              <a:prstGeom prst="rect">
                <a:avLst/>
              </a:prstGeom>
              <a:blipFill rotWithShape="1">
                <a:blip r:embed="rId3"/>
                <a:stretch>
                  <a:fillRect l="-1968" t="-2827" r="-1353" b="-70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621517" y="2559600"/>
            <a:ext cx="31531" cy="267455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45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10822654" y="5292078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4" y="543490"/>
            <a:ext cx="11076175" cy="149083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4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56 – SGK (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trang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48):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Hïng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: “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chØ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thÓ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viÕt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®­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îc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endParaRPr lang="en-US" sz="2400" dirty="0" smtClean="0">
              <a:solidFill>
                <a:schemeClr val="bg1"/>
              </a:solidFill>
              <a:latin typeface=".VnTime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b»ng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1”.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¬n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: “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thÓ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viÕt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®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­îc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nhiÒu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biÕn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b»ng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1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”.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      Ý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endParaRPr lang="en-US" sz="2400" b="1" kern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r>
              <a:rPr lang="en-US" sz="2400" b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Clr>
                <a:srgbClr val="FFFF00"/>
              </a:buClr>
              <a:buSzPct val="100000"/>
              <a:defRPr/>
            </a:pPr>
            <a:endParaRPr lang="en-US" sz="24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146" y="136798"/>
            <a:ext cx="233838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24426" y="5328848"/>
            <a:ext cx="953916" cy="83099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1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12312" y="1797835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1877" y="4535764"/>
            <a:ext cx="142688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393348" y="3434744"/>
            <a:ext cx="188408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 – 1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94906" y="3450510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1694" y="2504661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792793" y="3458892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651192" y="2515167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3.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225162" y="5005478"/>
            <a:ext cx="163598" cy="307604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4221148" y="3873259"/>
            <a:ext cx="185950" cy="65154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1801810" y="2998655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6668165" y="2998655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0127" y="4235728"/>
            <a:ext cx="2455611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6670717" y="3922681"/>
            <a:ext cx="100590" cy="322929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1828595" y="3914710"/>
            <a:ext cx="116357" cy="343877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15739" y="4245610"/>
            <a:ext cx="242104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0" name="Up Arrow 29"/>
          <p:cNvSpPr/>
          <p:nvPr/>
        </p:nvSpPr>
        <p:spPr>
          <a:xfrm>
            <a:off x="9703321" y="3920557"/>
            <a:ext cx="116357" cy="338030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8798752" y="3437381"/>
            <a:ext cx="1988560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n. (x – 1)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7979205" y="2998655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9675253" y="2978399"/>
            <a:ext cx="174752" cy="4260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8589676" y="2492102"/>
            <a:ext cx="2311321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n. (x – 1)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13801" y="5418056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5574295" y="5255519"/>
            <a:ext cx="155441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7160239" y="5428642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7875735" y="5260697"/>
            <a:ext cx="1898878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0827914" y="4698230"/>
            <a:ext cx="617921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830659" y="5454689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4808541" y="6011904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5569035" y="5849367"/>
            <a:ext cx="1554412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 = 0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7154979" y="6022490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7870475" y="5854545"/>
            <a:ext cx="1898878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Q(x)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1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9825399" y="6048537"/>
            <a:ext cx="715496" cy="115417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736778" y="4242252"/>
            <a:ext cx="3056253" cy="490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2" grpId="0" animBg="1"/>
      <p:bldP spid="13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" grpId="0" animBg="1"/>
      <p:bldP spid="18" grpId="0" animBg="1"/>
      <p:bldP spid="19" grpId="0" animBg="1"/>
      <p:bldP spid="22" grpId="0" animBg="1"/>
      <p:bldP spid="7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8" grpId="0" animBg="1"/>
      <p:bldP spid="36" grpId="0" animBg="1"/>
      <p:bldP spid="37" grpId="0" animBg="1"/>
      <p:bldP spid="40" grpId="0" animBg="1"/>
      <p:bldP spid="41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520951" y="228600"/>
            <a:ext cx="5727700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9204" y="838200"/>
            <a:ext cx="111707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FFFF00"/>
                </a:solidFill>
                <a:latin typeface=".VnTime" pitchFamily="34" charset="0"/>
              </a:rPr>
              <a:t>Bµi</a:t>
            </a:r>
            <a:r>
              <a:rPr lang="en-US" sz="2600" b="1" u="sng" dirty="0" smtClean="0">
                <a:solidFill>
                  <a:srgbClr val="FFFF00"/>
                </a:solidFill>
                <a:latin typeface=".VnTime" pitchFamily="34" charset="0"/>
              </a:rPr>
              <a:t> 4:</a:t>
            </a:r>
            <a:r>
              <a:rPr lang="en-US" sz="2600" b="1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®a </a:t>
            </a:r>
            <a:r>
              <a:rPr lang="en-US" sz="26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M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(x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) =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3x</a:t>
            </a:r>
            <a:r>
              <a:rPr lang="en-US" sz="26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6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.VnTime" pitchFamily="34" charset="0"/>
              </a:rPr>
              <a:t>+ 2x – 5.</a:t>
            </a:r>
            <a:endParaRPr lang="en-US" sz="26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336800" y="1432021"/>
            <a:ext cx="406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M(x)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36800" y="1873346"/>
            <a:ext cx="447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3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x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2x – 5  = 0 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362199" y="2349596"/>
            <a:ext cx="4795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3x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2x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5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69223" y="5352255"/>
            <a:ext cx="7154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M(x)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x = 1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33831" y="1427685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364829" y="2753982"/>
            <a:ext cx="4795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      x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(3x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2) =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30610"/>
              </p:ext>
            </p:extLst>
          </p:nvPr>
        </p:nvGraphicFramePr>
        <p:xfrm>
          <a:off x="1437930" y="3779588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5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3x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.VnTime" pitchFamily="34" charset="0"/>
                          <a:cs typeface="+mn-cs"/>
                        </a:rPr>
                        <a:t>+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 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Thỏa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mãn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TM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319011" y="3137214"/>
            <a:ext cx="90704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nên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+ 2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. Do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bảng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394" grpId="0"/>
      <p:bldP spid="14" grpId="0" animBg="1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1087120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16000" y="2606675"/>
            <a:ext cx="1005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200" b="1"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62874" y="381000"/>
            <a:ext cx="782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u="sng" dirty="0">
                <a:solidFill>
                  <a:srgbClr val="FFFF00"/>
                </a:solidFill>
                <a:cs typeface="Times New Roman" pitchFamily="18" charset="0"/>
              </a:rPr>
              <a:t>HƯỚNG DẪN VỀ NHÀ</a:t>
            </a: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98475" y="1516111"/>
            <a:ext cx="491359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Nắm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vững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khái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về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và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số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lưu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ý. 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Cách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kiểm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số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có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phải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là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hay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không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?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Cách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tìm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nghiệm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của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một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đa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Vẽ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sơ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đồ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tư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duy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hệ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thống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kiến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thức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bài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học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.</a:t>
            </a:r>
            <a:endParaRPr 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Wingdings 2" pitchFamily="18" charset="2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64310" y="1676400"/>
            <a:ext cx="4673600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Char char="-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54 (SGK 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48)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44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45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49 (SBT - tr16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6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.VnTime" pitchFamily="34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Chuẩn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bị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trước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phần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Ôn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tập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chương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IV (SGK - </a:t>
            </a:r>
            <a:r>
              <a:rPr lang="en-US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tr</a:t>
            </a:r>
            <a:r>
              <a:rPr lang="en-US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Wingdings 2" pitchFamily="18" charset="2"/>
              </a:rPr>
              <a:t> 49)</a:t>
            </a:r>
            <a:endParaRPr 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Wingdings 2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275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233968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6289" y="3374423"/>
            <a:ext cx="9330824" cy="820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9. 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 CỦA ĐA THỨC MỘT BIẾN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57261" y="5118828"/>
            <a:ext cx="7877478" cy="1218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GV: 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TRẦN QUANG HIẾU</a:t>
            </a:r>
            <a:endParaRPr lang="vi-VN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 ĐỘNG – QUẬN HOÀNG MAI</a:t>
            </a:r>
            <a:endParaRPr lang="vi-VN" sz="2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40314" y="3392615"/>
            <a:ext cx="6395319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 sang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17228" y="714972"/>
            <a:ext cx="9097827" cy="276998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24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i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heo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AccuWeather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Chicago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17227" y="4372638"/>
            <a:ext cx="59944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FFFF00"/>
              </a:buClr>
              <a:buAutoNum type="alphaLcParenR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 sang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C.</a:t>
            </a:r>
            <a:endParaRPr lang="en-US" sz="2400" baseline="30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Pct val="100000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F?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077" y="136910"/>
            <a:ext cx="311457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vi-VN" alt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6972" y="3717393"/>
            <a:ext cx="2065783" cy="788987"/>
            <a:chOff x="5609636" y="2060288"/>
            <a:chExt cx="2065783" cy="788987"/>
          </a:xfrm>
        </p:grpSpPr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5609636" y="2060288"/>
              <a:ext cx="1333500" cy="788987"/>
              <a:chOff x="4860" y="2731"/>
              <a:chExt cx="840" cy="497"/>
            </a:xfrm>
          </p:grpSpPr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4860" y="2815"/>
                <a:ext cx="6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C =</a:t>
                </a:r>
                <a:endParaRPr lang="en-US" sz="24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5" name="Group 22"/>
              <p:cNvGrpSpPr>
                <a:grpSpLocks/>
              </p:cNvGrpSpPr>
              <p:nvPr/>
            </p:nvGrpSpPr>
            <p:grpSpPr bwMode="auto">
              <a:xfrm>
                <a:off x="5141" y="2731"/>
                <a:ext cx="559" cy="497"/>
                <a:chOff x="3674" y="2299"/>
                <a:chExt cx="559" cy="497"/>
              </a:xfrm>
            </p:grpSpPr>
            <p:sp>
              <p:nvSpPr>
                <p:cNvPr id="1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74" y="2299"/>
                  <a:ext cx="55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5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725" y="2505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9</a:t>
                  </a:r>
                  <a:endParaRPr lang="en-US" sz="2400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Line 25"/>
                <p:cNvSpPr>
                  <a:spLocks noChangeShapeType="1"/>
                </p:cNvSpPr>
                <p:nvPr/>
              </p:nvSpPr>
              <p:spPr bwMode="auto">
                <a:xfrm>
                  <a:off x="3788" y="2547"/>
                  <a:ext cx="165" cy="0"/>
                </a:xfrm>
                <a:prstGeom prst="line">
                  <a:avLst/>
                </a:prstGeom>
                <a:noFill/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40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6457833" y="2150268"/>
              <a:ext cx="12175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(F – 32)</a:t>
              </a:r>
              <a:endPara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19415"/>
              </p:ext>
            </p:extLst>
          </p:nvPr>
        </p:nvGraphicFramePr>
        <p:xfrm>
          <a:off x="934851" y="2120721"/>
          <a:ext cx="521855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97"/>
                <a:gridCol w="1052945"/>
                <a:gridCol w="1122218"/>
                <a:gridCol w="103909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u="sng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b="1" u="sng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(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" name="Picture 12" descr="Kết quả hình ảnh cho mọt số hình ảnh về nước đóng bă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5" y="1648691"/>
            <a:ext cx="5430979" cy="43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355052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242281" y="1745678"/>
            <a:ext cx="5190669" cy="720437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3"/>
          <p:cNvSpPr txBox="1">
            <a:spLocks noChangeArrowheads="1"/>
          </p:cNvSpPr>
          <p:nvPr/>
        </p:nvSpPr>
        <p:spPr bwMode="auto">
          <a:xfrm>
            <a:off x="211934" y="716916"/>
            <a:ext cx="839173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3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3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686" y="164620"/>
            <a:ext cx="2047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99438"/>
              </p:ext>
            </p:extLst>
          </p:nvPr>
        </p:nvGraphicFramePr>
        <p:xfrm>
          <a:off x="1220632" y="1746657"/>
          <a:ext cx="5218551" cy="201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297"/>
                <a:gridCol w="1052945"/>
                <a:gridCol w="1122218"/>
                <a:gridCol w="1039091"/>
              </a:tblGrid>
              <a:tr h="7333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6372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baseline="30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2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359585" y="3129164"/>
            <a:ext cx="960588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231372" y="3194855"/>
            <a:ext cx="1885899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31373" y="2565229"/>
            <a:ext cx="1885899" cy="46780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19245" y="2482093"/>
            <a:ext cx="1339262" cy="1268640"/>
            <a:chOff x="4119245" y="2315833"/>
            <a:chExt cx="1339262" cy="1268640"/>
          </a:xfrm>
        </p:grpSpPr>
        <p:sp>
          <p:nvSpPr>
            <p:cNvPr id="99" name="Rectangle 98"/>
            <p:cNvSpPr/>
            <p:nvPr/>
          </p:nvSpPr>
          <p:spPr>
            <a:xfrm>
              <a:off x="4256501" y="2315833"/>
              <a:ext cx="1146586" cy="126864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en-US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32</a:t>
              </a:r>
            </a:p>
            <a:p>
              <a:pPr algn="ctr">
                <a:spcBef>
                  <a:spcPts val="600"/>
                </a:spcBef>
              </a:pPr>
              <a:r>
                <a:rPr lang="en-US" sz="2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119245" y="2950153"/>
              <a:ext cx="1339262" cy="0"/>
            </a:xfrm>
            <a:prstGeom prst="line">
              <a:avLst/>
            </a:prstGeom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Rectangle 113"/>
          <p:cNvSpPr/>
          <p:nvPr/>
        </p:nvSpPr>
        <p:spPr>
          <a:xfrm>
            <a:off x="530476" y="1200916"/>
            <a:ext cx="6922671" cy="467806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P(x)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011385" y="1580405"/>
            <a:ext cx="5573965" cy="8718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94367" y="1606211"/>
            <a:ext cx="2669425" cy="803264"/>
            <a:chOff x="3094367" y="2025205"/>
            <a:chExt cx="2669425" cy="803264"/>
          </a:xfrm>
        </p:grpSpPr>
        <p:grpSp>
          <p:nvGrpSpPr>
            <p:cNvPr id="25" name="Group 24"/>
            <p:cNvGrpSpPr/>
            <p:nvPr/>
          </p:nvGrpSpPr>
          <p:grpSpPr>
            <a:xfrm>
              <a:off x="3094367" y="2025205"/>
              <a:ext cx="1997029" cy="788988"/>
              <a:chOff x="5609648" y="2046006"/>
              <a:chExt cx="1574782" cy="788988"/>
            </a:xfrm>
          </p:grpSpPr>
          <p:grpSp>
            <p:nvGrpSpPr>
              <p:cNvPr id="26" name="Group 20"/>
              <p:cNvGrpSpPr>
                <a:grpSpLocks/>
              </p:cNvGrpSpPr>
              <p:nvPr/>
            </p:nvGrpSpPr>
            <p:grpSpPr bwMode="auto">
              <a:xfrm>
                <a:off x="5609648" y="2046006"/>
                <a:ext cx="1362077" cy="788988"/>
                <a:chOff x="4860" y="2722"/>
                <a:chExt cx="858" cy="497"/>
              </a:xfrm>
            </p:grpSpPr>
            <p:sp>
              <p:nvSpPr>
                <p:cNvPr id="2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60" y="2815"/>
                  <a:ext cx="66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n-US" sz="2400" b="1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0" name="Group 22"/>
                <p:cNvGrpSpPr>
                  <a:grpSpLocks/>
                </p:cNvGrpSpPr>
                <p:nvPr/>
              </p:nvGrpSpPr>
              <p:grpSpPr bwMode="auto">
                <a:xfrm>
                  <a:off x="5159" y="2722"/>
                  <a:ext cx="559" cy="497"/>
                  <a:chOff x="3692" y="2290"/>
                  <a:chExt cx="559" cy="497"/>
                </a:xfrm>
              </p:grpSpPr>
              <p:sp>
                <p:nvSpPr>
                  <p:cNvPr id="3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2" y="2290"/>
                    <a:ext cx="559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5</a:t>
                    </a:r>
                    <a:endParaRPr lang="en-US" sz="2400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25" y="2496"/>
                    <a:ext cx="384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sz="24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9</a:t>
                    </a:r>
                    <a:endParaRPr lang="en-US" sz="2400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793" y="2538"/>
                    <a:ext cx="11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 sz="2400" b="1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6406902" y="2150268"/>
                <a:ext cx="77752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x  – </a:t>
                </a:r>
                <a:endParaRPr lang="en-US" sz="2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" name="Text Box 23"/>
            <p:cNvSpPr txBox="1">
              <a:spLocks noChangeArrowheads="1"/>
            </p:cNvSpPr>
            <p:nvPr/>
          </p:nvSpPr>
          <p:spPr bwMode="auto">
            <a:xfrm>
              <a:off x="4638436" y="2039482"/>
              <a:ext cx="1125356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160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Text Box 24"/>
            <p:cNvSpPr txBox="1">
              <a:spLocks noChangeArrowheads="1"/>
            </p:cNvSpPr>
            <p:nvPr/>
          </p:nvSpPr>
          <p:spPr bwMode="auto">
            <a:xfrm>
              <a:off x="4704870" y="2366507"/>
              <a:ext cx="77305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  9</a:t>
              </a:r>
              <a:endPara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Line 25"/>
            <p:cNvSpPr>
              <a:spLocks noChangeShapeType="1"/>
            </p:cNvSpPr>
            <p:nvPr/>
          </p:nvSpPr>
          <p:spPr bwMode="auto">
            <a:xfrm>
              <a:off x="4869475" y="2433181"/>
              <a:ext cx="478408" cy="2406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Rectangle 97"/>
          <p:cNvSpPr/>
          <p:nvPr/>
        </p:nvSpPr>
        <p:spPr>
          <a:xfrm>
            <a:off x="2812473" y="1723114"/>
            <a:ext cx="1069748" cy="46780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=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580011" y="179358"/>
            <a:ext cx="2613495" cy="46780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1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4924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2510" y="2395199"/>
            <a:ext cx="6420996" cy="15304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47264" y="2423782"/>
            <a:ext cx="10640845" cy="56646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P(32) = 0.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hay x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32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4"/>
          <p:cNvSpPr txBox="1">
            <a:spLocks noChangeArrowheads="1"/>
          </p:cNvSpPr>
          <p:nvPr/>
        </p:nvSpPr>
        <p:spPr bwMode="auto">
          <a:xfrm>
            <a:off x="304801" y="3009017"/>
            <a:ext cx="9130144" cy="7571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92586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0" grpId="0" animBg="1"/>
      <p:bldP spid="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20"/>
          <p:cNvSpPr txBox="1">
            <a:spLocks noChangeArrowheads="1"/>
          </p:cNvSpPr>
          <p:nvPr/>
        </p:nvSpPr>
        <p:spPr bwMode="auto">
          <a:xfrm>
            <a:off x="371994" y="5071912"/>
            <a:ext cx="11820005" cy="156966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7110864" y="1392209"/>
            <a:ext cx="8875" cy="3669509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51184" y="3401270"/>
            <a:ext cx="68476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–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=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Q(x)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?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89896" y="4223500"/>
            <a:ext cx="6420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Cho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G(x)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1.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G(x)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7557671" y="3565363"/>
            <a:ext cx="4899891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Q(1)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1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7119740" y="1894949"/>
                <a:ext cx="4956645" cy="3139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Thay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x =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G(x) 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G(a) = 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+ 1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Ta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⟹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300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+ 1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≥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1 &gt; 0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bất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G(a) &gt; 0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=&gt;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đều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không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phải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endPara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G(x).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0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9740" y="1894949"/>
                <a:ext cx="4956645" cy="3139321"/>
              </a:xfrm>
              <a:prstGeom prst="rect">
                <a:avLst/>
              </a:prstGeom>
              <a:blipFill rotWithShape="1">
                <a:blip r:embed="rId4"/>
                <a:stretch>
                  <a:fillRect l="-1968" t="-1553" b="-34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6" name="Picture 8" descr="Picture20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03" y="4490603"/>
            <a:ext cx="503356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7508274" y="2381987"/>
            <a:ext cx="4450837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       ) = 2.(       )+ 1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= – 1 + 1 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= 0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1256" y="2248138"/>
            <a:ext cx="6179152" cy="754950"/>
            <a:chOff x="591256" y="3661348"/>
            <a:chExt cx="6179152" cy="754950"/>
          </a:xfrm>
        </p:grpSpPr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591256" y="3835569"/>
              <a:ext cx="61791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đa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P(x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) = 2x + 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P(       ).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366575" y="3661348"/>
                  <a:ext cx="750014" cy="7549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3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6575" y="3661348"/>
                  <a:ext cx="750014" cy="75495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9086735" y="2228858"/>
                <a:ext cx="750014" cy="754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735" y="2228858"/>
                <a:ext cx="750014" cy="75495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786255" y="2210118"/>
                <a:ext cx="750014" cy="7549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3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255" y="2210118"/>
                <a:ext cx="750014" cy="75495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418092" y="3399695"/>
            <a:ext cx="678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x = - 1 vµ x = 1 lµ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nghiÖm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cña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®a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 Q(x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, v× Q(-1) = 0 vµ Q(1) = 0.</a:t>
            </a: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7549296" y="2370268"/>
            <a:ext cx="423024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Q(– 1)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(– 1) 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= 1 – 1 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       =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8092" y="2182030"/>
            <a:ext cx="7167289" cy="1309145"/>
            <a:chOff x="452706" y="2179400"/>
            <a:chExt cx="7167289" cy="1309145"/>
          </a:xfrm>
        </p:grpSpPr>
        <p:grpSp>
          <p:nvGrpSpPr>
            <p:cNvPr id="7" name="Group 6"/>
            <p:cNvGrpSpPr/>
            <p:nvPr/>
          </p:nvGrpSpPr>
          <p:grpSpPr>
            <a:xfrm>
              <a:off x="452706" y="2179400"/>
              <a:ext cx="7167289" cy="1194899"/>
              <a:chOff x="591256" y="3370930"/>
              <a:chExt cx="7167289" cy="1194899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591256" y="3550166"/>
                <a:ext cx="7167289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400" b="1" dirty="0" err="1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 1: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x =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P(x</a:t>
                </a:r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 = 2x +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1.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P(       ) = 0.</a:t>
                </a:r>
                <a:endParaRPr lang="en-US" sz="2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2137024" y="3370930"/>
                    <a:ext cx="750014" cy="7549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3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3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3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7024" y="3370930"/>
                    <a:ext cx="750014" cy="75495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2269356" y="2733595"/>
                  <a:ext cx="750014" cy="7549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3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3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3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9356" y="2733595"/>
                  <a:ext cx="750014" cy="75495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6" name="Text Box 33"/>
          <p:cNvSpPr txBox="1">
            <a:spLocks noChangeArrowheads="1"/>
          </p:cNvSpPr>
          <p:nvPr/>
        </p:nvSpPr>
        <p:spPr bwMode="auto">
          <a:xfrm>
            <a:off x="406975" y="4181606"/>
            <a:ext cx="66812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400" dirty="0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§a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G(x)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+ 1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……….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x =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lu«n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G(a)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= 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baseline="30000" dirty="0" smtClean="0">
                <a:solidFill>
                  <a:schemeClr val="bg1"/>
                </a:solidFill>
                <a:latin typeface=".VnTime" pitchFamily="34" charset="0"/>
              </a:rPr>
              <a:t>2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+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1 &gt;  0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7167038" y="1256683"/>
            <a:ext cx="4956646" cy="2698795"/>
          </a:xfrm>
          <a:prstGeom prst="cloudCallout">
            <a:avLst>
              <a:gd name="adj1" fmla="val -35856"/>
              <a:gd name="adj2" fmla="val 67092"/>
            </a:avLst>
          </a:prstGeom>
          <a:solidFill>
            <a:srgbClr val="FFFF00"/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Muèn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kiÓm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tra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sè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a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cã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ph¶i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lµ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mét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nghiÖm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cña</a:t>
            </a:r>
            <a:endParaRPr lang="en-US" sz="2300" b="1" dirty="0">
              <a:solidFill>
                <a:srgbClr val="C00000"/>
              </a:solidFill>
              <a:latin typeface=".VnTime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®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a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thøc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P(x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)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kh«ng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ta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lµm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nh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­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thÕ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nµo</a:t>
            </a:r>
            <a:r>
              <a:rPr lang="en-US" sz="2300" b="1" dirty="0">
                <a:solidFill>
                  <a:schemeClr val="accent6">
                    <a:lumMod val="50000"/>
                  </a:schemeClr>
                </a:solidFill>
                <a:latin typeface=".VnTime" pitchFamily="34" charset="0"/>
                <a:cs typeface="Arial" pitchFamily="34" charset="0"/>
              </a:rPr>
              <a:t>?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87928" y="5103444"/>
            <a:ext cx="10269562" cy="10293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2400" b="1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0)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kern="0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13428" y="4267038"/>
            <a:ext cx="437756" cy="3646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?3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18348" y="3473806"/>
            <a:ext cx="432836" cy="381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?2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18348" y="2462691"/>
            <a:ext cx="432836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?1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7168206" y="1224571"/>
            <a:ext cx="4933751" cy="382992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8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repeatCount="3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41" grpId="0" animBg="1"/>
      <p:bldP spid="7200" grpId="0"/>
      <p:bldP spid="7200" grpId="1"/>
      <p:bldP spid="7201" grpId="0"/>
      <p:bldP spid="7201" grpId="1"/>
      <p:bldP spid="7203" grpId="0"/>
      <p:bldP spid="7203" grpId="1"/>
      <p:bldP spid="57" grpId="0"/>
      <p:bldP spid="57" grpId="1"/>
      <p:bldP spid="68" grpId="0"/>
      <p:bldP spid="68" grpId="1"/>
      <p:bldP spid="69" grpId="0"/>
      <p:bldP spid="69" grpId="1"/>
      <p:bldP spid="70" grpId="0"/>
      <p:bldP spid="73" grpId="0"/>
      <p:bldP spid="73" grpId="1"/>
      <p:bldP spid="76" grpId="0"/>
      <p:bldP spid="78" grpId="0" animBg="1"/>
      <p:bldP spid="78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5461" y="5693946"/>
            <a:ext cx="867105" cy="67532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6" name="Picture 8" descr="Picture2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345" y="5751432"/>
            <a:ext cx="503356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7835461" y="1556236"/>
            <a:ext cx="4341007" cy="3331074"/>
          </a:xfrm>
          <a:prstGeom prst="cloudCallout">
            <a:avLst>
              <a:gd name="adj1" fmla="val -35856"/>
              <a:gd name="adj2" fmla="val 67092"/>
            </a:avLst>
          </a:prstGeom>
          <a:solidFill>
            <a:srgbClr val="FFFF00"/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lµm</a:t>
            </a:r>
            <a:r>
              <a:rPr lang="en-US" sz="2300" b="1" dirty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nh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­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thÕ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nµo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b="1" dirty="0" smtClean="0">
                <a:solidFill>
                  <a:srgbClr val="C00000"/>
                </a:solidFill>
                <a:latin typeface=".VnTime" pitchFamily="34" charset="0"/>
                <a:cs typeface="Arial" pitchFamily="34" charset="0"/>
              </a:rPr>
              <a:t>?</a:t>
            </a:r>
            <a:endParaRPr lang="en-US" sz="2300" b="1" dirty="0">
              <a:solidFill>
                <a:srgbClr val="C00000"/>
              </a:solidFill>
              <a:latin typeface=".VnTime" pitchFamily="34" charset="0"/>
              <a:cs typeface="Arial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384495" y="2359390"/>
            <a:ext cx="7277546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84495" y="4493617"/>
            <a:ext cx="7277546" cy="120032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258367" y="4407735"/>
            <a:ext cx="7424694" cy="136553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8" grpId="0" animBg="1"/>
      <p:bldP spid="78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871546" y="1867952"/>
            <a:ext cx="418907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H(x) = 0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9 = 0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9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TH1: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=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TH2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(– 3)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⟹   x = 3            ⟹  </a:t>
            </a:r>
            <a:r>
              <a:rPr lang="en-US" sz="2400" dirty="0">
                <a:solidFill>
                  <a:schemeClr val="bg1"/>
                </a:solidFill>
                <a:latin typeface="Cambria Math"/>
                <a:ea typeface="Cambria Math"/>
                <a:cs typeface="Times New Roman" pitchFamily="18" charset="0"/>
              </a:rPr>
              <a:t>x = – 3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H(x)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= 3 </a:t>
            </a:r>
            <a:r>
              <a:rPr lang="en-US" sz="2400" dirty="0" err="1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itchFamily="18" charset="0"/>
              </a:rPr>
              <a:t> x = – 3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58367" y="1934717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7851843" y="1250316"/>
            <a:ext cx="8875" cy="524568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84495" y="5775365"/>
            <a:ext cx="7277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thøc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:  H(x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= x</a:t>
            </a:r>
            <a:r>
              <a:rPr lang="en-US" sz="2400" baseline="30000" dirty="0">
                <a:solidFill>
                  <a:schemeClr val="bg1"/>
                </a:solidFill>
                <a:latin typeface=".VnTime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– 9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11935" y="716916"/>
            <a:ext cx="598566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AutoNum type="arabicPeriod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387928" y="1140738"/>
            <a:ext cx="652549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12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84495" y="5794098"/>
            <a:ext cx="432836" cy="381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?4</a:t>
            </a:r>
            <a:endParaRPr lang="en-US" sz="2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84495" y="4518938"/>
            <a:ext cx="7277546" cy="120032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384495" y="2359390"/>
            <a:ext cx="7277546" cy="1938992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ết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=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 eaLnBrk="1" hangingPunct="1">
              <a:buClr>
                <a:srgbClr val="FFFF00"/>
              </a:buClr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+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(a) ≠ 0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P(x).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518214" y="1340621"/>
            <a:ext cx="1808199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9801504" y="3076660"/>
            <a:ext cx="0" cy="628237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76" grpId="0" animBg="1"/>
      <p:bldP spid="7200" grpId="0"/>
      <p:bldP spid="33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">
            <a:extLst>
              <a:ext uri="{FF2B5EF4-FFF2-40B4-BE49-F238E27FC236}">
                <a16:creationId xmlns:a16="http://schemas.microsoft.com/office/drawing/2014/main" xmlns="" id="{7C854D26-999F-483A-A985-8ADA0180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20" y="162993"/>
            <a:ext cx="751182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9. 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 CỦA ĐA THỨC MỘT BIẾN</a:t>
            </a:r>
            <a:endParaRPr lang="vi-VN" alt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11069" y="578841"/>
            <a:ext cx="1588536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just">
              <a:spcBef>
                <a:spcPct val="20000"/>
              </a:spcBef>
              <a:buClr>
                <a:srgbClr val="FFFF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4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  <a:endParaRPr lang="en-US" sz="2400" b="1" kern="0" dirty="0">
              <a:solidFill>
                <a:srgbClr val="FFFF00"/>
              </a:solidFill>
              <a:latin typeface=".VnTime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47444"/>
              </p:ext>
            </p:extLst>
          </p:nvPr>
        </p:nvGraphicFramePr>
        <p:xfrm>
          <a:off x="739227" y="1143774"/>
          <a:ext cx="9539891" cy="385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73"/>
                <a:gridCol w="2766290"/>
                <a:gridCol w="1702676"/>
                <a:gridCol w="2159875"/>
                <a:gridCol w="2159877"/>
              </a:tblGrid>
              <a:tr h="76385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</a:t>
                      </a:r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THÚC</a:t>
                      </a:r>
                      <a:endParaRPr lang="en-US" sz="2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BẬC CỦA ĐA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THỨC</a:t>
                      </a:r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 CỦA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2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NGHIỆM CỦA ĐA THỨC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P(x) = 2x + 1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Q(x)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–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  H(x) =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.VnTime" pitchFamily="34" charset="0"/>
                        </a:rPr>
                        <a:t> – 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55229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G(x) =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en-US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+ 1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35427" y="1860140"/>
            <a:ext cx="2932580" cy="803264"/>
            <a:chOff x="1819215" y="2033566"/>
            <a:chExt cx="2932580" cy="803264"/>
          </a:xfrm>
        </p:grpSpPr>
        <p:grpSp>
          <p:nvGrpSpPr>
            <p:cNvPr id="13" name="Group 12"/>
            <p:cNvGrpSpPr/>
            <p:nvPr/>
          </p:nvGrpSpPr>
          <p:grpSpPr>
            <a:xfrm>
              <a:off x="2082370" y="2033566"/>
              <a:ext cx="2669425" cy="803264"/>
              <a:chOff x="3094367" y="2025205"/>
              <a:chExt cx="2669425" cy="80326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094367" y="2025205"/>
                <a:ext cx="1997029" cy="788988"/>
                <a:chOff x="5609648" y="2046006"/>
                <a:chExt cx="1574782" cy="788988"/>
              </a:xfrm>
            </p:grpSpPr>
            <p:grpSp>
              <p:nvGrpSpPr>
                <p:cNvPr id="18" name="Group 20"/>
                <p:cNvGrpSpPr>
                  <a:grpSpLocks/>
                </p:cNvGrpSpPr>
                <p:nvPr/>
              </p:nvGrpSpPr>
              <p:grpSpPr bwMode="auto">
                <a:xfrm>
                  <a:off x="5609648" y="2046006"/>
                  <a:ext cx="1362077" cy="788988"/>
                  <a:chOff x="4860" y="2722"/>
                  <a:chExt cx="858" cy="497"/>
                </a:xfrm>
              </p:grpSpPr>
              <p:sp>
                <p:nvSpPr>
                  <p:cNvPr id="20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60" y="2815"/>
                    <a:ext cx="66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endParaRPr lang="en-US" sz="24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1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159" y="2722"/>
                    <a:ext cx="559" cy="497"/>
                    <a:chOff x="3692" y="2290"/>
                    <a:chExt cx="559" cy="497"/>
                  </a:xfrm>
                </p:grpSpPr>
                <p:sp>
                  <p:nvSpPr>
                    <p:cNvPr id="22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2" y="2290"/>
                      <a:ext cx="559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3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25" y="2496"/>
                      <a:ext cx="384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3" y="2538"/>
                      <a:ext cx="11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406902" y="2150268"/>
                  <a:ext cx="77752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x  </a:t>
                  </a:r>
                  <a:r>
                    <a:rPr lang="en-US" sz="2400" b="1" dirty="0">
                      <a:solidFill>
                        <a:schemeClr val="bg1"/>
                      </a:solidFill>
                      <a:latin typeface=".VnTime" pitchFamily="34" charset="0"/>
                    </a:rPr>
                    <a:t>–</a:t>
                  </a:r>
                  <a:r>
                    <a:rPr lang="en-US" sz="24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4638436" y="2039482"/>
                <a:ext cx="1125356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160</a:t>
                </a:r>
                <a:endPara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4704870" y="2366507"/>
                <a:ext cx="77305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9</a:t>
                </a:r>
                <a:endPara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>
                <a:off x="4869475" y="2433181"/>
                <a:ext cx="478408" cy="2406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819215" y="2183672"/>
              <a:ext cx="1069748" cy="46780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P(x) =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716001" y="1170772"/>
            <a:ext cx="9695792" cy="390572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4695" y="1905957"/>
            <a:ext cx="96957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9947" y="2647638"/>
            <a:ext cx="96852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0453" y="3300832"/>
            <a:ext cx="96747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9435" y="3846037"/>
            <a:ext cx="968004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4175" y="4450136"/>
            <a:ext cx="96853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03895" y="1175306"/>
            <a:ext cx="0" cy="3901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58915" y="1176121"/>
            <a:ext cx="0" cy="38846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332" y="1173000"/>
            <a:ext cx="0" cy="390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08519" y="1173000"/>
            <a:ext cx="0" cy="390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6557163" y="206477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541396" y="3348772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1; </a:t>
            </a:r>
            <a:r>
              <a:rPr lang="en-US" sz="2000" b="1" dirty="0">
                <a:solidFill>
                  <a:srgbClr val="FFFF00"/>
                </a:solidFill>
                <a:latin typeface=".VnTime" pitchFamily="34" charset="0"/>
              </a:rPr>
              <a:t>–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6541396" y="3978658"/>
            <a:ext cx="1043124" cy="39727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3; </a:t>
            </a:r>
            <a:r>
              <a:rPr lang="en-US" sz="2400" b="1" dirty="0">
                <a:solidFill>
                  <a:srgbClr val="FFFF00"/>
                </a:solidFill>
                <a:latin typeface=".VnTime" pitchFamily="34" charset="0"/>
              </a:rPr>
              <a:t>–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6319375" y="4491452"/>
            <a:ext cx="1394994" cy="4431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kern="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762439" y="2580116"/>
            <a:ext cx="1125356" cy="757912"/>
            <a:chOff x="6967397" y="2879670"/>
            <a:chExt cx="1125356" cy="757912"/>
          </a:xfrm>
        </p:grpSpPr>
        <p:sp>
          <p:nvSpPr>
            <p:cNvPr id="50" name="Text Box 23"/>
            <p:cNvSpPr txBox="1">
              <a:spLocks noChangeArrowheads="1"/>
            </p:cNvSpPr>
            <p:nvPr/>
          </p:nvSpPr>
          <p:spPr bwMode="auto">
            <a:xfrm>
              <a:off x="6967397" y="2879670"/>
              <a:ext cx="112535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rgbClr val="FFFF00"/>
                  </a:solidFill>
                  <a:latin typeface=".VnTime" pitchFamily="34" charset="0"/>
                </a:rPr>
                <a:t>–</a:t>
              </a:r>
              <a:r>
                <a:rPr lang="en-US" sz="2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  <a:endPara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7033831" y="3206695"/>
              <a:ext cx="77305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  2</a:t>
              </a:r>
              <a:endPara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Line 25"/>
            <p:cNvSpPr>
              <a:spLocks noChangeShapeType="1"/>
            </p:cNvSpPr>
            <p:nvPr/>
          </p:nvSpPr>
          <p:spPr bwMode="auto">
            <a:xfrm>
              <a:off x="7154960" y="3241838"/>
              <a:ext cx="375115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4596988" y="197998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620609" y="271674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4612754" y="4481257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4599569" y="3928437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590430" y="3347533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8552789" y="4481258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8530453" y="3921889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8530186" y="332319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3"/>
          <p:cNvSpPr txBox="1">
            <a:spLocks noChangeArrowheads="1"/>
          </p:cNvSpPr>
          <p:nvPr/>
        </p:nvSpPr>
        <p:spPr bwMode="auto">
          <a:xfrm>
            <a:off x="8530453" y="2694505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200" b="1" kern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3"/>
          <p:cNvSpPr txBox="1">
            <a:spLocks noChangeArrowheads="1"/>
          </p:cNvSpPr>
          <p:nvPr/>
        </p:nvSpPr>
        <p:spPr bwMode="auto">
          <a:xfrm>
            <a:off x="8530453" y="2042334"/>
            <a:ext cx="1043124" cy="48975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479091" y="5365449"/>
            <a:ext cx="97756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>
              <a:solidFill>
                <a:srgbClr val="FFFF00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8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30148" y="5430234"/>
            <a:ext cx="726790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 = 0. (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x).</a:t>
            </a:r>
          </a:p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 ở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01A4C9B-7832-4656-991B-108074174D48}"/>
              </a:ext>
            </a:extLst>
          </p:cNvPr>
          <p:cNvSpPr txBox="1"/>
          <p:nvPr/>
        </p:nvSpPr>
        <p:spPr>
          <a:xfrm>
            <a:off x="331076" y="1912894"/>
            <a:ext cx="3398483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4F55622-BDC6-440D-9C25-BDCE4CDD3E72}"/>
              </a:ext>
            </a:extLst>
          </p:cNvPr>
          <p:cNvSpPr txBox="1"/>
          <p:nvPr/>
        </p:nvSpPr>
        <p:spPr>
          <a:xfrm>
            <a:off x="331076" y="3661065"/>
            <a:ext cx="3398483" cy="1200329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9559" y="172391"/>
            <a:ext cx="5099131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CÁC NỘI DUNG CẦN NHỚ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149" y="3584403"/>
            <a:ext cx="7267903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P(a).</a:t>
            </a:r>
          </a:p>
          <a:p>
            <a:pPr>
              <a:buClr>
                <a:srgbClr val="FFFF00"/>
              </a:buClr>
            </a:pP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>
                <a:srgbClr val="FFFF00"/>
              </a:buClr>
            </a:pP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= 0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</a:p>
          <a:p>
            <a:pPr>
              <a:buClr>
                <a:srgbClr val="FFFF00"/>
              </a:buClr>
            </a:pP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P(a) ≠ 0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P(x).</a:t>
            </a:r>
            <a:endParaRPr lang="en-US" sz="2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4F55622-BDC6-440D-9C25-BDCE4CDD3E72}"/>
              </a:ext>
            </a:extLst>
          </p:cNvPr>
          <p:cNvSpPr txBox="1"/>
          <p:nvPr/>
        </p:nvSpPr>
        <p:spPr>
          <a:xfrm>
            <a:off x="331076" y="5414468"/>
            <a:ext cx="3398483" cy="830997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ìm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FF00"/>
              </a:buClr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745325" y="2117023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45324" y="5635120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745326" y="4135101"/>
            <a:ext cx="700589" cy="389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30149" y="1087858"/>
            <a:ext cx="7267903" cy="22159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P(x)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2" grpId="0" animBg="1"/>
      <p:bldP spid="15" grpId="0" animBg="1"/>
      <p:bldP spid="10" grpId="0" animBg="1"/>
      <p:bldP spid="2" grpId="0" animBg="1"/>
      <p:bldP spid="13" grpId="0" animBg="1"/>
      <p:bldP spid="14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051656486,C:\Documents and Settings\Administrator\Desktop\thi gvg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9340</TotalTime>
  <Words>2274</Words>
  <Application>Microsoft Office PowerPoint</Application>
  <PresentationFormat>Custom</PresentationFormat>
  <Paragraphs>321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546</cp:revision>
  <dcterms:created xsi:type="dcterms:W3CDTF">2020-03-11T10:08:33Z</dcterms:created>
  <dcterms:modified xsi:type="dcterms:W3CDTF">2020-05-23T10:39:29Z</dcterms:modified>
</cp:coreProperties>
</file>